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67" r:id="rId3"/>
    <p:sldId id="477" r:id="rId4"/>
    <p:sldId id="472" r:id="rId5"/>
    <p:sldId id="489" r:id="rId6"/>
    <p:sldId id="470" r:id="rId7"/>
    <p:sldId id="490" r:id="rId8"/>
    <p:sldId id="491" r:id="rId9"/>
    <p:sldId id="492" r:id="rId10"/>
    <p:sldId id="480" r:id="rId11"/>
    <p:sldId id="481" r:id="rId12"/>
    <p:sldId id="483" r:id="rId13"/>
    <p:sldId id="486" r:id="rId14"/>
    <p:sldId id="493" r:id="rId15"/>
    <p:sldId id="494" r:id="rId16"/>
    <p:sldId id="495" r:id="rId17"/>
    <p:sldId id="487" r:id="rId18"/>
    <p:sldId id="496" r:id="rId19"/>
    <p:sldId id="497" r:id="rId20"/>
    <p:sldId id="488" r:id="rId21"/>
  </p:sldIdLst>
  <p:sldSz cx="9145588" cy="6840538"/>
  <p:notesSz cx="6858000" cy="9144000"/>
  <p:defaultTextStyle>
    <a:defPPr>
      <a:defRPr lang="ru-RU"/>
    </a:defPPr>
    <a:lvl1pPr marL="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2A82C4B-AF0A-45F5-80CC-F3553FFA7DD1}">
          <p14:sldIdLst>
            <p14:sldId id="256"/>
          </p14:sldIdLst>
        </p14:section>
        <p14:section name="Версионирование" id="{1A3250BC-3D63-4024-988C-08E923E2F89A}">
          <p14:sldIdLst>
            <p14:sldId id="467"/>
            <p14:sldId id="477"/>
            <p14:sldId id="472"/>
            <p14:sldId id="489"/>
            <p14:sldId id="470"/>
            <p14:sldId id="490"/>
            <p14:sldId id="491"/>
            <p14:sldId id="492"/>
            <p14:sldId id="480"/>
            <p14:sldId id="481"/>
            <p14:sldId id="483"/>
            <p14:sldId id="486"/>
            <p14:sldId id="493"/>
            <p14:sldId id="494"/>
            <p14:sldId id="495"/>
            <p14:sldId id="487"/>
            <p14:sldId id="496"/>
            <p14:sldId id="497"/>
            <p14:sldId id="4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атьяна Росанова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83611" autoAdjust="0"/>
  </p:normalViewPr>
  <p:slideViewPr>
    <p:cSldViewPr snapToGrid="0">
      <p:cViewPr>
        <p:scale>
          <a:sx n="50" d="100"/>
          <a:sy n="50" d="100"/>
        </p:scale>
        <p:origin x="1580" y="224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CF63D-91A8-4CC0-91D5-C87D8F1DFC29}" type="datetimeFigureOut">
              <a:rPr lang="ru-RU" smtClean="0"/>
              <a:t>04.07.2023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ABD56-B648-46B5-83BC-B7951B734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6160-79D7-494A-95F5-9EAD0A48793D}" type="datetimeFigureOut">
              <a:rPr lang="ru-RU" smtClean="0"/>
              <a:t>04.07.2023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0" y="1143000"/>
            <a:ext cx="4127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31EDB-FA27-422B-95D0-0B4F0FEEB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9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87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848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7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18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30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91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33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09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755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6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29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1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4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32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6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9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8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4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17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269-D64B-4B80-9EE0-CA705938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5"/>
            <a:ext cx="6859191" cy="238152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1B6DF8-481B-4BC4-8168-436B8322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3637" indent="0" algn="ctr">
              <a:buNone/>
              <a:defRPr sz="1700"/>
            </a:lvl2pPr>
            <a:lvl3pPr marL="767273" indent="0" algn="ctr">
              <a:buNone/>
              <a:defRPr sz="1500"/>
            </a:lvl3pPr>
            <a:lvl4pPr marL="1150910" indent="0" algn="ctr">
              <a:buNone/>
              <a:defRPr sz="1300"/>
            </a:lvl4pPr>
            <a:lvl5pPr marL="1534546" indent="0" algn="ctr">
              <a:buNone/>
              <a:defRPr sz="1300"/>
            </a:lvl5pPr>
            <a:lvl6pPr marL="1918183" indent="0" algn="ctr">
              <a:buNone/>
              <a:defRPr sz="1300"/>
            </a:lvl6pPr>
            <a:lvl7pPr marL="2301819" indent="0" algn="ctr">
              <a:buNone/>
              <a:defRPr sz="1300"/>
            </a:lvl7pPr>
            <a:lvl8pPr marL="2685456" indent="0" algn="ctr">
              <a:buNone/>
              <a:defRPr sz="1300"/>
            </a:lvl8pPr>
            <a:lvl9pPr marL="3069092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B7368-CCA0-41EC-AB38-A8BC147D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t>04.07.2023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00025-F268-48F9-BEBD-D700930C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1C13F-7EDA-460C-8824-E8E995B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56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EFA68-2996-4D9B-8537-D2ECEFC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1DD7D7-45F8-4718-B7B4-1E7DF5C29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BAAE7-2B6E-4B82-BAE4-6816925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t>04.07.2023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70774-F656-4713-9892-B2942A6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18CF0-1E44-4C21-B811-97506BFA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C7FD10-8038-4C3F-8839-C6841F42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82893-E29A-4975-9F29-18E142F2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CF8C5-2AB5-4500-9D47-C50E3123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t>04.07.2023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9F2-D440-4764-82DD-289CDA36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100F-A583-44C4-A335-FAE839E5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9FD25-9CE4-4FDD-A301-70AC797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4A9A-9BF7-473C-B1E8-A3B43AC8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CC26B-53AE-40EE-A85C-2EC9194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06DDE-E143-4868-A50B-28FE5874951D}" type="datetime1">
              <a:rPr lang="ru-RU" smtClean="0"/>
              <a:t>04.07.2023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13E96-36D8-4AF1-976D-0785692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E184D-9A85-488E-9031-0F28ABC9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A26D-F1D2-4A87-9EDD-EC14671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5"/>
            <a:ext cx="7888070" cy="2845473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188FD-427F-4C60-8ABE-E138669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78"/>
            <a:ext cx="7888070" cy="14963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63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09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4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81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18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5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6909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1854A-2460-4697-9C9E-CC914E4A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229" y="6267742"/>
            <a:ext cx="606453" cy="364195"/>
          </a:xfrm>
        </p:spPr>
        <p:txBody>
          <a:bodyPr/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E2D0-EC5C-4BA3-B5BB-71296C9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A13B-BF90-4CA6-8F75-6DCE08C2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EDCB3-2727-418A-9C86-443499D91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41AF8-DECE-4176-912C-A75A175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t>04.07.2023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EDDB9-60A4-47F2-966C-0195B695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4FF62C-3CFA-47D0-9D21-463A0BB1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24B19-6C0B-4720-A3D8-F60D9C8C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8C2CC8-966D-4092-9BAA-8404CB53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31348-ECF7-4EF2-9827-181DEA199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8BCD4D-229F-46D7-B858-4112B179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5B1D48-EA62-4709-9923-B3B07EEE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88097-F08C-4C70-A4FC-DF2DC4F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t>04.07.2023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76F34F-5C04-4A33-ADFC-40FBB262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E4051-7EE1-4FD0-AC8B-688AD3D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t>04.07.2023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7" y="1757638"/>
            <a:ext cx="685919" cy="91207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B24601-045C-4C67-83DC-48A5D7DC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t>04.07.2023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46693-0D9D-433A-BDC6-FCEE4D7C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66D0A-D8D1-4795-8FDA-C6FD223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1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F581-4CC2-4AFC-BD34-3068A5AD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1E1DF-744B-4173-ADF8-D595D10B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77EC8F-79D9-47CD-A1B2-E46028F5C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4E4BFB-4A9A-4BB6-9C21-47D43253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t>04.07.2023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CF0B-FD82-4F2D-9E58-0AF4F8E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67F9F-5F9D-40B5-9A64-673EE8B8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43A2-37B1-44B6-88DF-8678DF2A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7A807-2A88-4DEC-A7D8-96280DE2F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 marL="0" indent="0">
              <a:buNone/>
              <a:defRPr sz="2700"/>
            </a:lvl1pPr>
            <a:lvl2pPr marL="383637" indent="0">
              <a:buNone/>
              <a:defRPr sz="2300"/>
            </a:lvl2pPr>
            <a:lvl3pPr marL="767273" indent="0">
              <a:buNone/>
              <a:defRPr sz="2000"/>
            </a:lvl3pPr>
            <a:lvl4pPr marL="1150910" indent="0">
              <a:buNone/>
              <a:defRPr sz="1700"/>
            </a:lvl4pPr>
            <a:lvl5pPr marL="1534546" indent="0">
              <a:buNone/>
              <a:defRPr sz="1700"/>
            </a:lvl5pPr>
            <a:lvl6pPr marL="1918183" indent="0">
              <a:buNone/>
              <a:defRPr sz="1700"/>
            </a:lvl6pPr>
            <a:lvl7pPr marL="2301819" indent="0">
              <a:buNone/>
              <a:defRPr sz="1700"/>
            </a:lvl7pPr>
            <a:lvl8pPr marL="2685456" indent="0">
              <a:buNone/>
              <a:defRPr sz="1700"/>
            </a:lvl8pPr>
            <a:lvl9pPr marL="3069092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4ABA8-B9F3-42E5-92CB-E95278F8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39F4BB-8932-46E3-A304-9ABE2E0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t>04.07.2023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49D74-0FF2-41F1-A3D4-DC37FC37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517693-380D-432A-82CF-9F68503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63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00D97-69B9-4E7D-93F9-43C5A5B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76727" tIns="38364" rIns="76727" bIns="383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083F3-3ADC-4461-AABC-FACC7D7D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6"/>
            <a:ext cx="7888070" cy="4340259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13C21-0F0D-489C-BB8E-4ADB08095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t>04.07.2023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419E3-E46A-48EA-A66F-F84AD7C9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6"/>
            <a:ext cx="3086636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573DD-6781-4363-9F1C-9E22E2C2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7273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818" indent="-191818" algn="l" defTabSz="767273" rtl="0" eaLnBrk="1" latinLnBrk="0" hangingPunct="1">
        <a:lnSpc>
          <a:spcPct val="90000"/>
        </a:lnSpc>
        <a:spcBef>
          <a:spcPts val="839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455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09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728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36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000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3637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27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910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37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27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1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54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18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819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45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092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060" cy="68405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3302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27" tIns="38364" rIns="76727" bIns="383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379189" y="470909"/>
            <a:ext cx="7970153" cy="4309405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машинного обучения и сервиса, определяющих генетические расстройства, в рамках прохождения курса </a:t>
            </a:r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от идеи к продукту"</a:t>
            </a:r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Д.А</a:t>
            </a:r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5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Россихин</a:t>
            </a:r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 геномах и генетике»</a:t>
            </a:r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337" y="-3132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857" y="-27579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10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Прогнозирование. ИНС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31" y="1267570"/>
            <a:ext cx="6143625" cy="45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11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Прогнозирование. ИНС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9" y="1639088"/>
            <a:ext cx="2676525" cy="1362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72" y="1516822"/>
            <a:ext cx="5421387" cy="40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12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Прогнозирование. ИНС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Tuner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5" y="1164883"/>
            <a:ext cx="7276017" cy="49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13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Прогнозирование. ИНС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Tuner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57" y="1491450"/>
            <a:ext cx="6124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4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14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наилучшей модели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56" y="1205706"/>
            <a:ext cx="51720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15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Метрики наилучшей модели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65" y="1743317"/>
            <a:ext cx="7358097" cy="26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1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16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Метрики наилучшей модели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45" y="1232075"/>
            <a:ext cx="5480359" cy="47933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22" y="2921812"/>
            <a:ext cx="2489794" cy="10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17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Flask-</a:t>
            </a:r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C:\Users\rossi\Desktop\mfdp\Снимок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9" y="1429681"/>
            <a:ext cx="8118257" cy="1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rossi\Desktop\mfdp\Снимок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8" y="3086951"/>
            <a:ext cx="8118257" cy="154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28" y="4779338"/>
            <a:ext cx="2247944" cy="4062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314" y="4874631"/>
            <a:ext cx="2471446" cy="7718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314" y="5753336"/>
            <a:ext cx="1979905" cy="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7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18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Упаковка приложения </a:t>
            </a:r>
            <a:r>
              <a:rPr lang="en-US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3" y="1465138"/>
            <a:ext cx="2209800" cy="25717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225" y="1465138"/>
            <a:ext cx="3533775" cy="1600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400" y="3391711"/>
            <a:ext cx="4800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19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Упаковка приложения </a:t>
            </a:r>
            <a:r>
              <a:rPr lang="en-US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1318603"/>
            <a:ext cx="8317539" cy="14908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1" y="2991594"/>
            <a:ext cx="8317539" cy="28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 работы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612431" y="1198292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u="sng" dirty="0" smtClean="0">
                <a:solidFill>
                  <a:schemeClr val="tx2"/>
                </a:solidFill>
              </a:rPr>
              <a:t>Задача: </a:t>
            </a:r>
          </a:p>
          <a:p>
            <a:endParaRPr lang="ru-RU" sz="2400" u="sng" dirty="0" smtClean="0">
              <a:solidFill>
                <a:schemeClr val="tx2"/>
              </a:solidFill>
            </a:endParaRPr>
          </a:p>
          <a:p>
            <a:r>
              <a:rPr lang="ru-RU" sz="2400" dirty="0" smtClean="0">
                <a:solidFill>
                  <a:schemeClr val="tx2"/>
                </a:solidFill>
              </a:rPr>
              <a:t>классификация </a:t>
            </a:r>
            <a:r>
              <a:rPr lang="ru-RU" sz="2400" dirty="0" smtClean="0">
                <a:solidFill>
                  <a:schemeClr val="tx2"/>
                </a:solidFill>
              </a:rPr>
              <a:t>генетических расстройств </a:t>
            </a:r>
            <a:r>
              <a:rPr lang="ru-RU" sz="2400" dirty="0">
                <a:solidFill>
                  <a:schemeClr val="tx2"/>
                </a:solidFill>
              </a:rPr>
              <a:t>на основании </a:t>
            </a:r>
            <a:r>
              <a:rPr lang="ru-RU" sz="2400" dirty="0" smtClean="0">
                <a:solidFill>
                  <a:schemeClr val="tx2"/>
                </a:solidFill>
              </a:rPr>
              <a:t>данных, содержащих </a:t>
            </a:r>
            <a:r>
              <a:rPr lang="ru-RU" sz="2400" dirty="0">
                <a:solidFill>
                  <a:schemeClr val="tx2"/>
                </a:solidFill>
              </a:rPr>
              <a:t>медицинскую и гендерную информацию о детях с генетическими </a:t>
            </a:r>
            <a:r>
              <a:rPr lang="ru-RU" sz="2400" dirty="0" smtClean="0">
                <a:solidFill>
                  <a:schemeClr val="tx2"/>
                </a:solidFill>
              </a:rPr>
              <a:t>нарушениями </a:t>
            </a:r>
          </a:p>
          <a:p>
            <a:endParaRPr lang="ru-RU" sz="2400" dirty="0">
              <a:solidFill>
                <a:schemeClr val="tx2"/>
              </a:solidFill>
            </a:endParaRPr>
          </a:p>
          <a:p>
            <a:r>
              <a:rPr lang="ru-RU" sz="2400" u="sng" dirty="0">
                <a:solidFill>
                  <a:schemeClr val="tx2"/>
                </a:solidFill>
              </a:rPr>
              <a:t>Исходные данные: </a:t>
            </a:r>
            <a:endParaRPr lang="ru-RU" sz="2400" u="sng" dirty="0" smtClean="0">
              <a:solidFill>
                <a:schemeClr val="tx2"/>
              </a:solidFill>
            </a:endParaRPr>
          </a:p>
          <a:p>
            <a:endParaRPr lang="ru-RU" sz="2400" u="sng" dirty="0" smtClean="0">
              <a:solidFill>
                <a:schemeClr val="tx2"/>
              </a:solidFill>
            </a:endParaRPr>
          </a:p>
          <a:p>
            <a:r>
              <a:rPr lang="ru-RU" sz="2400" dirty="0" smtClean="0">
                <a:solidFill>
                  <a:schemeClr val="tx2"/>
                </a:solidFill>
              </a:rPr>
              <a:t>датасет.csv </a:t>
            </a:r>
            <a:r>
              <a:rPr lang="ru-RU" sz="2400" dirty="0">
                <a:solidFill>
                  <a:schemeClr val="tx2"/>
                </a:solidFill>
              </a:rPr>
              <a:t>размером 22083 х 45 и типами данных </a:t>
            </a:r>
            <a:r>
              <a:rPr lang="ru-RU" sz="2400" dirty="0" smtClean="0">
                <a:solidFill>
                  <a:schemeClr val="tx2"/>
                </a:solidFill>
              </a:rPr>
              <a:t>форматов float64 </a:t>
            </a:r>
            <a:r>
              <a:rPr lang="ru-RU" sz="2400" dirty="0" err="1" smtClean="0">
                <a:solidFill>
                  <a:schemeClr val="tx2"/>
                </a:solidFill>
              </a:rPr>
              <a:t>object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20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2594310" y="2783070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1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3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25229" y="1569434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9" y="1315671"/>
            <a:ext cx="7947853" cy="45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2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4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присутствуют </a:t>
            </a:r>
            <a:r>
              <a:rPr lang="ru-RU" sz="2400" dirty="0" smtClean="0">
                <a:solidFill>
                  <a:schemeClr val="tx2"/>
                </a:solidFill>
              </a:rPr>
              <a:t>пустые </a:t>
            </a:r>
            <a:r>
              <a:rPr lang="en-US" sz="2400" dirty="0" err="1" smtClean="0">
                <a:solidFill>
                  <a:schemeClr val="tx2"/>
                </a:solidFill>
              </a:rPr>
              <a:t>NuN</a:t>
            </a:r>
            <a:r>
              <a:rPr lang="ru-RU" sz="2400" dirty="0" smtClean="0">
                <a:solidFill>
                  <a:schemeClr val="tx2"/>
                </a:solidFill>
              </a:rPr>
              <a:t> значения;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</a:t>
            </a:r>
            <a:r>
              <a:rPr lang="en-US" sz="2400" dirty="0" smtClean="0">
                <a:solidFill>
                  <a:schemeClr val="tx2"/>
                </a:solidFill>
              </a:rPr>
              <a:t>loat64</a:t>
            </a:r>
            <a:r>
              <a:rPr lang="ru-RU" sz="2400" dirty="0" smtClean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</a:rPr>
              <a:t>object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object &gt; 80%;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о</a:t>
            </a:r>
            <a:r>
              <a:rPr lang="ru-RU" sz="2400" dirty="0" smtClean="0">
                <a:solidFill>
                  <a:schemeClr val="tx2"/>
                </a:solidFill>
              </a:rPr>
              <a:t>тсутствие значимых корреляций;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отсутствие выбросов;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отсутствие значимых смещений в расп</a:t>
            </a:r>
            <a:r>
              <a:rPr lang="ru-RU" sz="2400" dirty="0">
                <a:solidFill>
                  <a:schemeClr val="tx2"/>
                </a:solidFill>
              </a:rPr>
              <a:t>р</a:t>
            </a:r>
            <a:r>
              <a:rPr lang="ru-RU" sz="2400" dirty="0" smtClean="0">
                <a:solidFill>
                  <a:schemeClr val="tx2"/>
                </a:solidFill>
              </a:rPr>
              <a:t>еделении.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6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5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Extract, Transformer, Load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удаление </a:t>
            </a:r>
            <a:r>
              <a:rPr lang="ru-RU" sz="2400" dirty="0" err="1" smtClean="0">
                <a:solidFill>
                  <a:schemeClr val="tx2"/>
                </a:solidFill>
              </a:rPr>
              <a:t>фич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‘Patient ID’</a:t>
            </a:r>
            <a:r>
              <a:rPr lang="ru-RU" sz="2400" dirty="0" smtClean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</a:rPr>
              <a:t>‘Patient Name’</a:t>
            </a:r>
            <a:r>
              <a:rPr lang="ru-RU" sz="2400" dirty="0" smtClean="0">
                <a:solidFill>
                  <a:schemeClr val="tx2"/>
                </a:solidFill>
              </a:rPr>
              <a:t>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удаление строк с пустыми значениями в </a:t>
            </a:r>
            <a:r>
              <a:rPr lang="ru-RU" sz="2400" dirty="0" err="1" smtClean="0">
                <a:solidFill>
                  <a:schemeClr val="tx2"/>
                </a:solidFill>
              </a:rPr>
              <a:t>таргете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перевод значений </a:t>
            </a:r>
            <a:r>
              <a:rPr lang="en-US" sz="2400" dirty="0" smtClean="0">
                <a:solidFill>
                  <a:schemeClr val="tx2"/>
                </a:solidFill>
              </a:rPr>
              <a:t>‘</a:t>
            </a:r>
            <a:r>
              <a:rPr lang="en-US" sz="2400" dirty="0" smtClean="0">
                <a:solidFill>
                  <a:schemeClr val="tx2"/>
                </a:solidFill>
              </a:rPr>
              <a:t>No record’</a:t>
            </a:r>
            <a:r>
              <a:rPr lang="ru-RU" sz="2400" dirty="0" smtClean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</a:rPr>
              <a:t>‘N</a:t>
            </a:r>
            <a:r>
              <a:rPr lang="en-US" sz="2400" dirty="0" smtClean="0">
                <a:solidFill>
                  <a:schemeClr val="tx2"/>
                </a:solidFill>
              </a:rPr>
              <a:t>one’</a:t>
            </a:r>
            <a:r>
              <a:rPr lang="ru-RU" sz="2400" dirty="0" smtClean="0">
                <a:solidFill>
                  <a:schemeClr val="tx2"/>
                </a:solidFill>
              </a:rPr>
              <a:t>… в </a:t>
            </a:r>
            <a:r>
              <a:rPr lang="en-US" sz="2400" dirty="0" err="1" smtClean="0">
                <a:solidFill>
                  <a:schemeClr val="tx2"/>
                </a:solidFill>
              </a:rPr>
              <a:t>NaN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заполнение </a:t>
            </a:r>
            <a:r>
              <a:rPr lang="en-US" sz="2400" dirty="0" err="1" smtClean="0">
                <a:solidFill>
                  <a:schemeClr val="tx2"/>
                </a:solidFill>
              </a:rPr>
              <a:t>NaN</a:t>
            </a:r>
            <a:r>
              <a:rPr lang="ru-RU" sz="2400" dirty="0" smtClean="0">
                <a:solidFill>
                  <a:schemeClr val="tx2"/>
                </a:solidFill>
              </a:rPr>
              <a:t>: </a:t>
            </a:r>
            <a:r>
              <a:rPr lang="en-US" sz="2400" dirty="0" smtClean="0">
                <a:solidFill>
                  <a:schemeClr val="tx2"/>
                </a:solidFill>
              </a:rPr>
              <a:t>object – </a:t>
            </a:r>
            <a:r>
              <a:rPr lang="en-US" sz="2400" dirty="0" err="1" smtClean="0">
                <a:solidFill>
                  <a:schemeClr val="tx2"/>
                </a:solidFill>
              </a:rPr>
              <a:t>freq</a:t>
            </a:r>
            <a:r>
              <a:rPr lang="en-US" sz="2400" dirty="0" smtClean="0">
                <a:solidFill>
                  <a:schemeClr val="tx2"/>
                </a:solidFill>
              </a:rPr>
              <a:t>, float64 – mean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2"/>
                </a:solidFill>
              </a:rPr>
              <a:t>LabelEncoder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r>
              <a:rPr lang="ru-RU" sz="2400" dirty="0" err="1" smtClean="0">
                <a:solidFill>
                  <a:schemeClr val="tx2"/>
                </a:solidFill>
              </a:rPr>
              <a:t>таргета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StandartScaler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r>
              <a:rPr lang="ru-RU" sz="2400" dirty="0" err="1" smtClean="0">
                <a:solidFill>
                  <a:schemeClr val="tx2"/>
                </a:solidFill>
              </a:rPr>
              <a:t>фич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  <a:endParaRPr lang="ru-RU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6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Extract, Transformer, Load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категорирование в бинарное множество</a:t>
            </a:r>
            <a:endParaRPr lang="ru-RU" sz="2400" dirty="0" smtClean="0">
              <a:solidFill>
                <a:schemeClr val="tx2"/>
              </a:solidFill>
            </a:endParaRPr>
          </a:p>
          <a:p>
            <a:r>
              <a:rPr lang="ru-RU" sz="2400" dirty="0" smtClean="0">
                <a:solidFill>
                  <a:schemeClr val="tx2"/>
                </a:solidFill>
              </a:rPr>
              <a:t> 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1" y="2517633"/>
            <a:ext cx="7207259" cy="24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7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7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Extract, Transformer, Load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балансировка </a:t>
            </a:r>
            <a:r>
              <a:rPr lang="en-US" sz="2400" dirty="0" err="1" smtClean="0">
                <a:solidFill>
                  <a:schemeClr val="tx2"/>
                </a:solidFill>
              </a:rPr>
              <a:t>RandomOverSampler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39" y="2455330"/>
            <a:ext cx="3997594" cy="29621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280" y="2455331"/>
            <a:ext cx="4024815" cy="29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8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моделей 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tx2"/>
                </a:solidFill>
              </a:rPr>
              <a:t>RandomForestClassifier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RandomForestClassifier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with </a:t>
            </a:r>
            <a:r>
              <a:rPr lang="en-US" sz="2400" dirty="0" err="1" smtClean="0">
                <a:solidFill>
                  <a:schemeClr val="tx2"/>
                </a:solidFill>
              </a:rPr>
              <a:t>GridSearch</a:t>
            </a:r>
            <a:r>
              <a:rPr lang="en-US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GradientBoostingClassifier</a:t>
            </a:r>
            <a:r>
              <a:rPr lang="en-US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GradientBoostingClassifier</a:t>
            </a:r>
            <a:r>
              <a:rPr lang="en-US" sz="2400" dirty="0" smtClean="0">
                <a:solidFill>
                  <a:schemeClr val="tx2"/>
                </a:solidFill>
              </a:rPr>
              <a:t> with </a:t>
            </a:r>
            <a:r>
              <a:rPr lang="en-US" sz="2400" dirty="0" err="1" smtClean="0">
                <a:solidFill>
                  <a:schemeClr val="tx2"/>
                </a:solidFill>
              </a:rPr>
              <a:t>RandomSearch</a:t>
            </a:r>
            <a:r>
              <a:rPr lang="en-US" sz="2400" dirty="0" smtClean="0">
                <a:solidFill>
                  <a:schemeClr val="tx2"/>
                </a:solidFill>
              </a:rPr>
              <a:t>. 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38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9</a:t>
            </a:fld>
            <a:endParaRPr lang="ru-RU"/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</a:t>
            </a:r>
            <a:r>
              <a:rPr lang="ru-RU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ансамблей моделей </a:t>
            </a:r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30FC-B1C4-49C2-AA1B-D10FF2C5EC56}"/>
              </a:ext>
            </a:extLst>
          </p:cNvPr>
          <p:cNvSpPr txBox="1">
            <a:spLocks/>
          </p:cNvSpPr>
          <p:nvPr/>
        </p:nvSpPr>
        <p:spPr>
          <a:xfrm>
            <a:off x="515139" y="1333046"/>
            <a:ext cx="7693485" cy="4698308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>
            <a:lvl1pPr marL="0" indent="0" algn="l" defTabSz="767273" rtl="0" eaLnBrk="1" latinLnBrk="0" hangingPunct="1">
              <a:lnSpc>
                <a:spcPct val="90000"/>
              </a:lnSpc>
              <a:spcBef>
                <a:spcPts val="83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637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727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0910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454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18183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01819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85456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69092" indent="0" algn="l" defTabSz="76727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Bagging </a:t>
            </a:r>
            <a:r>
              <a:rPr lang="ru-RU" sz="2400" dirty="0">
                <a:solidFill>
                  <a:schemeClr val="tx2"/>
                </a:solidFill>
              </a:rPr>
              <a:t>на </a:t>
            </a:r>
            <a:r>
              <a:rPr lang="en-US" sz="2400" dirty="0" err="1">
                <a:solidFill>
                  <a:schemeClr val="tx2"/>
                </a:solidFill>
              </a:rPr>
              <a:t>RandomForestClassifier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AdaBoosting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на </a:t>
            </a:r>
            <a:r>
              <a:rPr lang="en-US" sz="2400" dirty="0" err="1">
                <a:solidFill>
                  <a:schemeClr val="tx2"/>
                </a:solidFill>
              </a:rPr>
              <a:t>DecisionTreeClassifier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Stecking</a:t>
            </a:r>
            <a:r>
              <a:rPr lang="ru-RU" sz="2400" dirty="0" smtClean="0">
                <a:solidFill>
                  <a:schemeClr val="tx2"/>
                </a:solidFill>
              </a:rPr>
              <a:t>:</a:t>
            </a:r>
          </a:p>
          <a:p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smtClean="0">
                <a:solidFill>
                  <a:schemeClr val="tx2"/>
                </a:solidFill>
              </a:rPr>
              <a:t>   - </a:t>
            </a:r>
            <a:r>
              <a:rPr lang="en-US" sz="2400" dirty="0" err="1" smtClean="0">
                <a:solidFill>
                  <a:schemeClr val="tx2"/>
                </a:solidFill>
              </a:rPr>
              <a:t>KNeighborsClassifier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    - </a:t>
            </a:r>
            <a:r>
              <a:rPr lang="en-US" sz="2400" dirty="0" err="1" smtClean="0">
                <a:solidFill>
                  <a:schemeClr val="tx2"/>
                </a:solidFill>
              </a:rPr>
              <a:t>DecisionTreeClassifier</a:t>
            </a:r>
            <a:r>
              <a:rPr lang="ru-RU" sz="2400" dirty="0" smtClean="0">
                <a:solidFill>
                  <a:schemeClr val="tx2"/>
                </a:solidFill>
              </a:rPr>
              <a:t>;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    - </a:t>
            </a:r>
            <a:r>
              <a:rPr lang="en-US" sz="2400" dirty="0" err="1" smtClean="0">
                <a:solidFill>
                  <a:schemeClr val="tx2"/>
                </a:solidFill>
              </a:rPr>
              <a:t>RandomForestClassifier</a:t>
            </a:r>
            <a:r>
              <a:rPr lang="en-US" sz="2400" dirty="0">
                <a:solidFill>
                  <a:schemeClr val="tx2"/>
                </a:solidFill>
              </a:rPr>
              <a:t>. 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36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Ц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294</Words>
  <Application>Microsoft Office PowerPoint</Application>
  <PresentationFormat>Произвольный</PresentationFormat>
  <Paragraphs>105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Черкасова Ольга</dc:creator>
  <cp:lastModifiedBy>rossi</cp:lastModifiedBy>
  <cp:revision>413</cp:revision>
  <dcterms:created xsi:type="dcterms:W3CDTF">2020-07-15T13:24:42Z</dcterms:created>
  <dcterms:modified xsi:type="dcterms:W3CDTF">2023-07-04T11:41:46Z</dcterms:modified>
</cp:coreProperties>
</file>